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80" d="100"/>
          <a:sy n="80" d="100"/>
        </p:scale>
        <p:origin x="37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78250FD7-6BDC-4BB1-8913-BCC75EE54673}" type="datetimeFigureOut">
              <a:rPr lang="es-ES" smtClean="0"/>
              <a:t>18/05/2023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31085786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8250FD7-6BDC-4BB1-8913-BCC75EE54673}" type="datetimeFigureOut">
              <a:rPr lang="es-ES" smtClean="0"/>
              <a:t>18/05/2023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24199777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8250FD7-6BDC-4BB1-8913-BCC75EE54673}" type="datetimeFigureOut">
              <a:rPr lang="es-ES" smtClean="0"/>
              <a:t>18/05/2023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3172965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78250FD7-6BDC-4BB1-8913-BCC75EE54673}" type="datetimeFigureOut">
              <a:rPr lang="es-ES" smtClean="0"/>
              <a:t>18/05/2023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2196838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78250FD7-6BDC-4BB1-8913-BCC75EE54673}" type="datetimeFigureOut">
              <a:rPr lang="es-ES" smtClean="0"/>
              <a:t>18/05/2023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4219845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78250FD7-6BDC-4BB1-8913-BCC75EE54673}" type="datetimeFigureOut">
              <a:rPr lang="es-ES" smtClean="0"/>
              <a:t>18/05/2023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2879656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78250FD7-6BDC-4BB1-8913-BCC75EE54673}" type="datetimeFigureOut">
              <a:rPr lang="es-ES" smtClean="0"/>
              <a:t>18/05/2023</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2940723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78250FD7-6BDC-4BB1-8913-BCC75EE54673}" type="datetimeFigureOut">
              <a:rPr lang="es-ES" smtClean="0"/>
              <a:t>18/05/2023</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3676989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78250FD7-6BDC-4BB1-8913-BCC75EE54673}" type="datetimeFigureOut">
              <a:rPr lang="es-ES" smtClean="0"/>
              <a:t>18/05/2023</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3040808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8250FD7-6BDC-4BB1-8913-BCC75EE54673}" type="datetimeFigureOut">
              <a:rPr lang="es-ES" smtClean="0"/>
              <a:t>18/05/2023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2278833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78250FD7-6BDC-4BB1-8913-BCC75EE54673}" type="datetimeFigureOut">
              <a:rPr lang="es-ES" smtClean="0"/>
              <a:t>18/05/2023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8D04013-55FE-4D2A-90B1-1E94B23413A1}" type="slidenum">
              <a:rPr lang="es-ES" smtClean="0"/>
              <a:t>‹Nº›</a:t>
            </a:fld>
            <a:endParaRPr lang="es-ES"/>
          </a:p>
        </p:txBody>
      </p:sp>
    </p:spTree>
    <p:extLst>
      <p:ext uri="{BB962C8B-B14F-4D97-AF65-F5344CB8AC3E}">
        <p14:creationId xmlns:p14="http://schemas.microsoft.com/office/powerpoint/2010/main" val="902277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0FD7-6BDC-4BB1-8913-BCC75EE54673}" type="datetimeFigureOut">
              <a:rPr lang="es-ES" smtClean="0"/>
              <a:t>18/05/2023</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D04013-55FE-4D2A-90B1-1E94B23413A1}" type="slidenum">
              <a:rPr lang="es-ES" smtClean="0"/>
              <a:t>‹Nº›</a:t>
            </a:fld>
            <a:endParaRPr lang="es-ES"/>
          </a:p>
        </p:txBody>
      </p:sp>
    </p:spTree>
    <p:extLst>
      <p:ext uri="{BB962C8B-B14F-4D97-AF65-F5344CB8AC3E}">
        <p14:creationId xmlns:p14="http://schemas.microsoft.com/office/powerpoint/2010/main" val="14797679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png"/><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chemeClr val="bg1"/>
        </a:solidFill>
        <a:effectLst/>
      </p:bgPr>
    </p:bg>
    <p:spTree>
      <p:nvGrpSpPr>
        <p:cNvPr id="1" name=""/>
        <p:cNvGrpSpPr/>
        <p:nvPr/>
      </p:nvGrpSpPr>
      <p:grpSpPr>
        <a:xfrm>
          <a:off x="0" y="0"/>
          <a:ext cx="0" cy="0"/>
          <a:chOff x="0" y="0"/>
          <a:chExt cx="0" cy="0"/>
        </a:xfrm>
      </p:grpSpPr>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5243" y="1436269"/>
            <a:ext cx="7620000" cy="4762500"/>
          </a:xfrm>
          <a:prstGeom prst="rect">
            <a:avLst/>
          </a:prstGeom>
        </p:spPr>
      </p:pic>
      <p:sp>
        <p:nvSpPr>
          <p:cNvPr id="2" name="Rectángulo 1"/>
          <p:cNvSpPr/>
          <p:nvPr/>
        </p:nvSpPr>
        <p:spPr>
          <a:xfrm>
            <a:off x="2548473" y="1575915"/>
            <a:ext cx="8283650" cy="2585323"/>
          </a:xfrm>
          <a:prstGeom prst="rect">
            <a:avLst/>
          </a:prstGeom>
          <a:noFill/>
        </p:spPr>
        <p:txBody>
          <a:bodyPr wrap="square" lIns="91440" tIns="45720" rIns="91440" bIns="45720">
            <a:spAutoFit/>
          </a:bodyPr>
          <a:lstStyle/>
          <a:p>
            <a:r>
              <a:rPr lang="es-ES" sz="5400" dirty="0" smtClean="0">
                <a:ln w="0"/>
                <a:effectLst>
                  <a:reflection blurRad="6350" stA="53000" endA="300" endPos="35500" dir="5400000" sy="-90000" algn="bl" rotWithShape="0"/>
                </a:effectLst>
              </a:rPr>
              <a:t>ANUARIO                                                                           			         ESTADISTICO</a:t>
            </a:r>
          </a:p>
          <a:p>
            <a:pPr algn="ctr"/>
            <a:r>
              <a:rPr lang="es-ES" sz="5400" dirty="0" smtClean="0">
                <a:ln w="0"/>
                <a:effectLst>
                  <a:reflection blurRad="6350" stA="53000" endA="300" endPos="35500" dir="5400000" sy="-90000" algn="bl" rotWithShape="0"/>
                </a:effectLst>
              </a:rPr>
              <a:t>                  </a:t>
            </a:r>
            <a:r>
              <a:rPr lang="es-ES" sz="2800" dirty="0" smtClean="0">
                <a:ln w="0"/>
                <a:effectLst>
                  <a:reflection blurRad="6350" stA="53000" endA="300" endPos="35500" dir="5400000" sy="-90000" algn="bl" rotWithShape="0"/>
                </a:effectLst>
              </a:rPr>
              <a:t> </a:t>
            </a:r>
            <a:endParaRPr lang="es-ES" sz="2800" dirty="0">
              <a:ln w="0"/>
              <a:effectLst>
                <a:reflection blurRad="6350" stA="53000" endA="300" endPos="35500" dir="5400000" sy="-90000" algn="bl" rotWithShape="0"/>
              </a:effectLst>
            </a:endParaRPr>
          </a:p>
        </p:txBody>
      </p:sp>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5370" y="5164920"/>
            <a:ext cx="4220310" cy="1693080"/>
          </a:xfrm>
          <a:prstGeom prst="rect">
            <a:avLst/>
          </a:prstGeom>
        </p:spPr>
      </p:pic>
      <p:pic>
        <p:nvPicPr>
          <p:cNvPr id="4" name="1 Imagen">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xdr="http://schemas.openxmlformats.org/drawingml/2006/spreadsheetDrawing" xmlns:o="urn:schemas-microsoft-com:office:office" xmlns:v="urn:schemas-microsoft-com:vml" xmlns:w10="urn:schemas-microsoft-com:office:word" xmlns:w="http://schemas.openxmlformats.org/wordprocessingml/2006/main" xmlns="" xmlns:a16="http://schemas.microsoft.com/office/drawing/2014/main" xmlns:lc="http://schemas.openxmlformats.org/drawingml/2006/lockedCanvas" id="{00000000-0008-0000-0200-00000500000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716259" y="265243"/>
            <a:ext cx="9115864" cy="1169662"/>
          </a:xfrm>
          <a:prstGeom prst="rect">
            <a:avLst/>
          </a:prstGeom>
          <a:noFill/>
          <a:effectLst>
            <a:softEdge rad="127000"/>
          </a:effectLst>
          <a:extLst/>
        </p:spPr>
      </p:pic>
      <p:sp>
        <p:nvSpPr>
          <p:cNvPr id="7" name="Rectángulo 6"/>
          <p:cNvSpPr/>
          <p:nvPr/>
        </p:nvSpPr>
        <p:spPr>
          <a:xfrm>
            <a:off x="2208529" y="5103674"/>
            <a:ext cx="8398510" cy="1754326"/>
          </a:xfrm>
          <a:prstGeom prst="rect">
            <a:avLst/>
          </a:prstGeom>
          <a:noFill/>
        </p:spPr>
        <p:txBody>
          <a:bodyPr wrap="square" lIns="91440" tIns="45720" rIns="91440" bIns="45720">
            <a:spAutoFit/>
          </a:bodyPr>
          <a:lstStyle/>
          <a:p>
            <a:pPr algn="ctr"/>
            <a:r>
              <a:rPr lang="es-ES" sz="5400" b="0" cap="none" spc="0" dirty="0" smtClean="0">
                <a:ln w="0"/>
                <a:effectLst>
                  <a:reflection blurRad="6350" stA="53000" endA="300" endPos="35500" dir="5400000" sy="-90000" algn="bl" rotWithShape="0"/>
                </a:effectLst>
              </a:rPr>
              <a:t>TRANSPORTE AEREO</a:t>
            </a:r>
          </a:p>
          <a:p>
            <a:pPr algn="ctr"/>
            <a:r>
              <a:rPr lang="es-ES" sz="5400" dirty="0" smtClean="0">
                <a:ln w="0"/>
                <a:effectLst>
                  <a:reflection blurRad="6350" stA="53000" endA="300" endPos="35500" dir="5400000" sy="-90000" algn="bl" rotWithShape="0"/>
                </a:effectLst>
              </a:rPr>
              <a:t>2022</a:t>
            </a:r>
            <a:r>
              <a:rPr lang="es-ES" sz="5400" b="0" cap="none" spc="0" dirty="0" smtClean="0">
                <a:ln w="0"/>
                <a:effectLst>
                  <a:reflection blurRad="6350" stA="53000" endA="300" endPos="35500" dir="5400000" sy="-90000" algn="bl" rotWithShape="0"/>
                </a:effectLst>
              </a:rPr>
              <a:t> </a:t>
            </a:r>
            <a:endParaRPr lang="es-ES" sz="5400" b="0" cap="none" spc="0" dirty="0">
              <a:ln w="0"/>
              <a:effectLst>
                <a:reflection blurRad="6350" stA="53000" endA="300" endPos="35500" dir="5400000" sy="-90000" algn="bl" rotWithShape="0"/>
              </a:effectLst>
            </a:endParaRPr>
          </a:p>
        </p:txBody>
      </p:sp>
    </p:spTree>
    <p:extLst>
      <p:ext uri="{BB962C8B-B14F-4D97-AF65-F5344CB8AC3E}">
        <p14:creationId xmlns:p14="http://schemas.microsoft.com/office/powerpoint/2010/main" val="15182028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1 Imagen">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xdr="http://schemas.openxmlformats.org/drawingml/2006/spreadsheetDrawing" xmlns:o="urn:schemas-microsoft-com:office:office" xmlns:v="urn:schemas-microsoft-com:vml" xmlns:w10="urn:schemas-microsoft-com:office:word" xmlns:w="http://schemas.openxmlformats.org/wordprocessingml/2006/main" xmlns="" xmlns:a16="http://schemas.microsoft.com/office/drawing/2014/main" xmlns:lc="http://schemas.openxmlformats.org/drawingml/2006/lockedCanvas" id="{00000000-0008-0000-0200-00000500000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872773" y="0"/>
            <a:ext cx="6451147" cy="768178"/>
          </a:xfrm>
          <a:prstGeom prst="rect">
            <a:avLst/>
          </a:prstGeom>
          <a:noFill/>
          <a:extLst/>
        </p:spPr>
      </p:pic>
      <p:sp>
        <p:nvSpPr>
          <p:cNvPr id="4" name="Rectángulo 3"/>
          <p:cNvSpPr/>
          <p:nvPr/>
        </p:nvSpPr>
        <p:spPr>
          <a:xfrm>
            <a:off x="2940808" y="575218"/>
            <a:ext cx="6315075" cy="738664"/>
          </a:xfrm>
          <a:prstGeom prst="rect">
            <a:avLst/>
          </a:prstGeom>
          <a:noFill/>
        </p:spPr>
        <p:txBody>
          <a:bodyPr wrap="square" lIns="91440" tIns="45720" rIns="91440" bIns="45720">
            <a:spAutoFit/>
            <a:scene3d>
              <a:camera prst="orthographicFront"/>
              <a:lightRig rig="threePt" dir="t"/>
            </a:scene3d>
            <a:sp3d extrusionH="57150">
              <a:bevelT w="38100" h="38100" prst="relaxedInset"/>
            </a:sp3d>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SUB DIRECCION DE TRANSPORTE AEREO</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Gerencia de Estudios </a:t>
            </a:r>
            <a:r>
              <a:rPr kumimoji="0" lang="es-ES" sz="1200" b="1" i="0" u="none" strike="noStrike" kern="0" cap="none" spc="0" normalizeH="0" baseline="0" noProof="0" dirty="0" smtClean="0">
                <a:ln w="0"/>
                <a:solidFill>
                  <a:sysClr val="windowText" lastClr="000000"/>
                </a:solidFill>
                <a:effectLst/>
                <a:uLnTx/>
                <a:uFillTx/>
                <a:latin typeface="Arial Rounded MT Bold" panose="020F0704030504030204" pitchFamily="34" charset="0"/>
                <a:ea typeface="+mn-ea"/>
                <a:cs typeface="+mn-cs"/>
              </a:rPr>
              <a:t>Económicos </a:t>
            </a:r>
            <a:endPar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600" b="1" i="0" u="none" strike="noStrike" kern="0" cap="none" spc="0" normalizeH="0" baseline="0" noProof="0" dirty="0">
              <a:ln w="0"/>
              <a:solidFill>
                <a:sysClr val="windowText" lastClr="000000"/>
              </a:solidFill>
              <a:effectLst/>
              <a:uLnTx/>
              <a:uFillTx/>
              <a:latin typeface="Arial Narrow" panose="020B0606020202030204" pitchFamily="34" charset="0"/>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200" b="1" i="0" u="none" strike="noStrike" kern="0" cap="none" spc="0" normalizeH="0" baseline="0" noProof="0" dirty="0" smtClean="0">
                <a:ln w="0"/>
                <a:solidFill>
                  <a:sysClr val="windowText" lastClr="000000"/>
                </a:solidFill>
                <a:effectLst/>
                <a:uLnTx/>
                <a:uFillTx/>
                <a:latin typeface="Arial Rounded MT Bold" panose="020F0704030504030204" pitchFamily="34" charset="0"/>
                <a:ea typeface="+mn-ea"/>
                <a:cs typeface="+mn-cs"/>
              </a:rPr>
              <a:t>Departamento de Estadísticas de Aviación Civil </a:t>
            </a:r>
            <a:endPar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endParaRPr>
          </a:p>
        </p:txBody>
      </p:sp>
      <p:sp>
        <p:nvSpPr>
          <p:cNvPr id="11" name="Rectángulo 10"/>
          <p:cNvSpPr/>
          <p:nvPr/>
        </p:nvSpPr>
        <p:spPr>
          <a:xfrm>
            <a:off x="4320488" y="1427435"/>
            <a:ext cx="3555713" cy="461665"/>
          </a:xfrm>
          <a:prstGeom prst="rect">
            <a:avLst/>
          </a:prstGeom>
          <a:noFill/>
        </p:spPr>
        <p:txBody>
          <a:bodyPr wrap="square" lIns="91440" tIns="45720" rIns="91440" bIns="45720">
            <a:spAutoFit/>
          </a:bodyPr>
          <a:lstStyle/>
          <a:p>
            <a:pPr algn="ctr"/>
            <a:r>
              <a:rPr lang="es-ES" sz="2400" b="1" cap="none" spc="600" dirty="0" smtClean="0">
                <a:ln w="0"/>
                <a:effectLst>
                  <a:outerShdw blurRad="38100" dist="38100" dir="2700000" algn="tl">
                    <a:srgbClr val="000000">
                      <a:alpha val="43137"/>
                    </a:srgbClr>
                  </a:outerShdw>
                  <a:reflection blurRad="6350" stA="53000" endA="300" endPos="35500" dir="5400000" sy="-90000" algn="bl" rotWithShape="0"/>
                </a:effectLst>
              </a:rPr>
              <a:t>PRESENTACION</a:t>
            </a:r>
            <a:r>
              <a:rPr lang="es-ES" b="1"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rPr>
              <a:t> </a:t>
            </a:r>
            <a:endParaRPr lang="es-ES"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endParaRPr>
          </a:p>
        </p:txBody>
      </p:sp>
      <p:pic>
        <p:nvPicPr>
          <p:cNvPr id="15" name="Imagen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09428" y="3671668"/>
            <a:ext cx="3439540" cy="2288857"/>
          </a:xfrm>
          <a:prstGeom prst="rect">
            <a:avLst/>
          </a:prstGeom>
          <a:ln>
            <a:noFill/>
          </a:ln>
          <a:effectLst>
            <a:softEdge rad="112500"/>
          </a:effectLst>
        </p:spPr>
      </p:pic>
      <p:sp>
        <p:nvSpPr>
          <p:cNvPr id="14" name="Rectángulo 13"/>
          <p:cNvSpPr/>
          <p:nvPr/>
        </p:nvSpPr>
        <p:spPr>
          <a:xfrm>
            <a:off x="1913207" y="1617785"/>
            <a:ext cx="8820444" cy="5293757"/>
          </a:xfrm>
          <a:prstGeom prst="rect">
            <a:avLst/>
          </a:prstGeom>
        </p:spPr>
        <p:txBody>
          <a:bodyPr wrap="square">
            <a:spAutoFit/>
          </a:bodyPr>
          <a:lstStyle/>
          <a:p>
            <a:pPr indent="449580" algn="just">
              <a:lnSpc>
                <a:spcPct val="150000"/>
              </a:lnSpc>
              <a:spcAft>
                <a:spcPts val="800"/>
              </a:spcAft>
            </a:pPr>
            <a:r>
              <a:rPr lang="es-ES" sz="3200" b="1" dirty="0">
                <a:latin typeface="Calibri" panose="020F0502020204030204" pitchFamily="34" charset="0"/>
                <a:ea typeface="Times New Roman" panose="02020603050405020304" pitchFamily="18" charset="0"/>
                <a:cs typeface="Times New Roman" panose="02020603050405020304" pitchFamily="18" charset="0"/>
              </a:rPr>
              <a:t>E</a:t>
            </a:r>
            <a:r>
              <a:rPr lang="es-ES" dirty="0">
                <a:latin typeface="Calibri" panose="020F0502020204030204" pitchFamily="34" charset="0"/>
                <a:ea typeface="Times New Roman" panose="02020603050405020304" pitchFamily="18" charset="0"/>
                <a:cs typeface="Times New Roman" panose="02020603050405020304" pitchFamily="18" charset="0"/>
              </a:rPr>
              <a:t>l Departamento de Estadísticas de Aviación Civil, presenta a todos los interesados en general, el Anuario Estadístico del Transporte Aéreo 2022.</a:t>
            </a:r>
            <a:endParaRPr lang="es-ES" sz="11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800"/>
              </a:spcAft>
            </a:pPr>
            <a:r>
              <a:rPr lang="es-ES" dirty="0">
                <a:latin typeface="Calibri" panose="020F0502020204030204" pitchFamily="34" charset="0"/>
                <a:ea typeface="Times New Roman" panose="02020603050405020304" pitchFamily="18" charset="0"/>
                <a:cs typeface="Times New Roman" panose="02020603050405020304" pitchFamily="18" charset="0"/>
              </a:rPr>
              <a:t>	Este Anuario, tiene el propósito de suministrar un carácter formal a la información estadística consolidada, editada y</a:t>
            </a:r>
            <a:r>
              <a:rPr lang="es-ES" b="1" dirty="0">
                <a:latin typeface="Calibri" panose="020F0502020204030204" pitchFamily="34" charset="0"/>
                <a:ea typeface="Times New Roman" panose="02020603050405020304" pitchFamily="18" charset="0"/>
                <a:cs typeface="Times New Roman" panose="02020603050405020304" pitchFamily="18" charset="0"/>
              </a:rPr>
              <a:t> </a:t>
            </a:r>
            <a:r>
              <a:rPr lang="es-ES" dirty="0">
                <a:latin typeface="Calibri" panose="020F0502020204030204" pitchFamily="34" charset="0"/>
                <a:ea typeface="Times New Roman" panose="02020603050405020304" pitchFamily="18" charset="0"/>
                <a:cs typeface="Times New Roman" panose="02020603050405020304" pitchFamily="18" charset="0"/>
              </a:rPr>
              <a:t>difundida por este Departamento. Por ello, pretende ser una herramienta de referencia para la planificación y/o proyecciones del sector y para otras instituciones interesadas.</a:t>
            </a:r>
            <a:endParaRPr lang="es-ES" sz="11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800"/>
              </a:spcAft>
            </a:pPr>
            <a:r>
              <a:rPr lang="es-ES" dirty="0">
                <a:latin typeface="Calibri" panose="020F0502020204030204" pitchFamily="34" charset="0"/>
                <a:ea typeface="Times New Roman" panose="02020603050405020304" pitchFamily="18" charset="0"/>
                <a:cs typeface="Times New Roman" panose="02020603050405020304" pitchFamily="18" charset="0"/>
              </a:rPr>
              <a:t>	Es propicio reconocer y agradecer el aporte de las distintas dependencias de la Institución, que actúan como fuente de información, sin el apoyo de las mismas, no sería factible la presentación de este material.</a:t>
            </a:r>
            <a:endParaRPr lang="es-ES" sz="11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50000"/>
              </a:lnSpc>
              <a:spcAft>
                <a:spcPts val="800"/>
              </a:spcAft>
            </a:pPr>
            <a:r>
              <a:rPr lang="es-ES" dirty="0">
                <a:latin typeface="Calibri" panose="020F0502020204030204" pitchFamily="34" charset="0"/>
                <a:ea typeface="Times New Roman" panose="02020603050405020304" pitchFamily="18" charset="0"/>
                <a:cs typeface="Times New Roman" panose="02020603050405020304" pitchFamily="18" charset="0"/>
              </a:rPr>
              <a:t>	Nuestro objetivo es que el presente sea un instrumento útil y fuente de consulta accesible para los interesados en la industria del Transporte Aéreo.</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6" name="Imagen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515" y="1889100"/>
            <a:ext cx="2557384" cy="2557384"/>
          </a:xfrm>
          <a:prstGeom prst="rect">
            <a:avLst/>
          </a:prstGeom>
        </p:spPr>
      </p:pic>
    </p:spTree>
    <p:extLst>
      <p:ext uri="{BB962C8B-B14F-4D97-AF65-F5344CB8AC3E}">
        <p14:creationId xmlns:p14="http://schemas.microsoft.com/office/powerpoint/2010/main" val="15982207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6886" y="4486721"/>
            <a:ext cx="3439540" cy="2288857"/>
          </a:xfrm>
          <a:prstGeom prst="rect">
            <a:avLst/>
          </a:prstGeom>
          <a:ln>
            <a:noFill/>
          </a:ln>
          <a:effectLst>
            <a:softEdge rad="112500"/>
          </a:effectLst>
        </p:spPr>
      </p:pic>
      <p:pic>
        <p:nvPicPr>
          <p:cNvPr id="3" name="1 Imagen">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xdr="http://schemas.openxmlformats.org/drawingml/2006/spreadsheetDrawing" xmlns:o="urn:schemas-microsoft-com:office:office" xmlns:v="urn:schemas-microsoft-com:vml" xmlns:w10="urn:schemas-microsoft-com:office:word" xmlns:w="http://schemas.openxmlformats.org/wordprocessingml/2006/main" xmlns="" xmlns:a16="http://schemas.microsoft.com/office/drawing/2014/main" xmlns:lc="http://schemas.openxmlformats.org/drawingml/2006/lockedCanvas" id="{00000000-0008-0000-0200-00000500000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360946" y="89777"/>
            <a:ext cx="7253005" cy="869022"/>
          </a:xfrm>
          <a:prstGeom prst="rect">
            <a:avLst/>
          </a:prstGeom>
          <a:noFill/>
          <a:extLst/>
        </p:spPr>
      </p:pic>
      <p:sp>
        <p:nvSpPr>
          <p:cNvPr id="4" name="Rectángulo 3"/>
          <p:cNvSpPr/>
          <p:nvPr/>
        </p:nvSpPr>
        <p:spPr>
          <a:xfrm>
            <a:off x="2829910" y="725460"/>
            <a:ext cx="6315075" cy="846386"/>
          </a:xfrm>
          <a:prstGeom prst="rect">
            <a:avLst/>
          </a:prstGeom>
          <a:noFill/>
        </p:spPr>
        <p:txBody>
          <a:bodyPr wrap="square" lIns="91440" tIns="45720" rIns="91440" bIns="45720">
            <a:spAutoFit/>
            <a:scene3d>
              <a:camera prst="orthographicFront"/>
              <a:lightRig rig="threePt" dir="t"/>
            </a:scene3d>
            <a:sp3d extrusionH="57150">
              <a:bevelT w="38100" h="38100" prst="relaxedInset"/>
            </a:sp3d>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4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SUB DIRECCION DE TRANSPORTE AEREO</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4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Gerencia de Estudios </a:t>
            </a:r>
            <a:r>
              <a:rPr kumimoji="0" lang="es-ES" sz="1400" b="1" i="0" u="none" strike="noStrike" kern="0" cap="none" spc="0" normalizeH="0" baseline="0" noProof="0" dirty="0" smtClean="0">
                <a:ln w="0"/>
                <a:solidFill>
                  <a:sysClr val="windowText" lastClr="000000"/>
                </a:solidFill>
                <a:effectLst/>
                <a:uLnTx/>
                <a:uFillTx/>
                <a:latin typeface="Arial Rounded MT Bold" panose="020F0704030504030204" pitchFamily="34" charset="0"/>
                <a:ea typeface="+mn-ea"/>
                <a:cs typeface="+mn-cs"/>
              </a:rPr>
              <a:t>Económicos </a:t>
            </a:r>
            <a:endParaRPr kumimoji="0" lang="es-ES" sz="14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700" b="1" i="0" u="none" strike="noStrike" kern="0" cap="none" spc="0" normalizeH="0" baseline="0" noProof="0" dirty="0">
              <a:ln w="0"/>
              <a:solidFill>
                <a:sysClr val="windowText" lastClr="000000"/>
              </a:solidFill>
              <a:effectLst/>
              <a:uLnTx/>
              <a:uFillTx/>
              <a:latin typeface="Arial Narrow" panose="020B0606020202030204" pitchFamily="34" charset="0"/>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4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Departamento de </a:t>
            </a:r>
            <a:r>
              <a:rPr kumimoji="0" lang="es-ES" sz="1400" b="1" i="0" u="none" strike="noStrike" kern="0" cap="none" spc="0" normalizeH="0" baseline="0" noProof="0" dirty="0" smtClean="0">
                <a:ln w="0"/>
                <a:solidFill>
                  <a:sysClr val="windowText" lastClr="000000"/>
                </a:solidFill>
                <a:effectLst/>
                <a:uLnTx/>
                <a:uFillTx/>
                <a:latin typeface="Arial Rounded MT Bold" panose="020F0704030504030204" pitchFamily="34" charset="0"/>
                <a:ea typeface="+mn-ea"/>
                <a:cs typeface="+mn-cs"/>
              </a:rPr>
              <a:t>Estadísticas </a:t>
            </a:r>
            <a:r>
              <a:rPr kumimoji="0" lang="es-ES" sz="14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de </a:t>
            </a:r>
            <a:r>
              <a:rPr kumimoji="0" lang="es-ES" sz="1400" b="1" i="0" u="none" strike="noStrike" kern="0" cap="none" spc="0" normalizeH="0" baseline="0" noProof="0" dirty="0" smtClean="0">
                <a:ln w="0"/>
                <a:solidFill>
                  <a:sysClr val="windowText" lastClr="000000"/>
                </a:solidFill>
                <a:effectLst/>
                <a:uLnTx/>
                <a:uFillTx/>
                <a:latin typeface="Arial Rounded MT Bold" panose="020F0704030504030204" pitchFamily="34" charset="0"/>
                <a:ea typeface="+mn-ea"/>
                <a:cs typeface="+mn-cs"/>
              </a:rPr>
              <a:t>Aviación </a:t>
            </a:r>
            <a:r>
              <a:rPr kumimoji="0" lang="es-ES" sz="14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Civil </a:t>
            </a:r>
          </a:p>
        </p:txBody>
      </p:sp>
      <p:graphicFrame>
        <p:nvGraphicFramePr>
          <p:cNvPr id="7" name="Tabla 6"/>
          <p:cNvGraphicFramePr>
            <a:graphicFrameLocks noGrp="1"/>
          </p:cNvGraphicFramePr>
          <p:nvPr>
            <p:extLst>
              <p:ext uri="{D42A27DB-BD31-4B8C-83A1-F6EECF244321}">
                <p14:modId xmlns:p14="http://schemas.microsoft.com/office/powerpoint/2010/main" val="1504473988"/>
              </p:ext>
            </p:extLst>
          </p:nvPr>
        </p:nvGraphicFramePr>
        <p:xfrm>
          <a:off x="381117" y="2330389"/>
          <a:ext cx="5382010" cy="4347137"/>
        </p:xfrm>
        <a:graphic>
          <a:graphicData uri="http://schemas.openxmlformats.org/drawingml/2006/table">
            <a:tbl>
              <a:tblPr firstRow="1" firstCol="1" lastRow="1" lastCol="1" bandRow="1" bandCol="1"/>
              <a:tblGrid>
                <a:gridCol w="1288946"/>
                <a:gridCol w="4093064"/>
              </a:tblGrid>
              <a:tr h="4347137">
                <a:tc>
                  <a:txBody>
                    <a:bodyPr/>
                    <a:lstStyle/>
                    <a:p>
                      <a:pPr>
                        <a:lnSpc>
                          <a:spcPct val="115000"/>
                        </a:lnSpc>
                        <a:spcAft>
                          <a:spcPts val="0"/>
                        </a:spcAft>
                      </a:pPr>
                      <a:r>
                        <a:rPr lang="es-ES" sz="1400" b="1" dirty="0">
                          <a:effectLst/>
                          <a:latin typeface="Arial Narrow" panose="020B0606020202030204" pitchFamily="34" charset="0"/>
                          <a:ea typeface="Times New Roman" panose="02020603050405020304" pitchFamily="18" charset="0"/>
                          <a:cs typeface="Times New Roman" panose="02020603050405020304" pitchFamily="18" charset="0"/>
                        </a:rPr>
                        <a:t>Aeropuerto Internacional</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s-ES" sz="1400" b="1" i="1"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just">
                        <a:lnSpc>
                          <a:spcPct val="115000"/>
                        </a:lnSpc>
                        <a:spcAft>
                          <a:spcPts val="0"/>
                        </a:spcAft>
                      </a:pPr>
                      <a:r>
                        <a:rPr lang="es-ES" sz="1400" dirty="0">
                          <a:effectLst/>
                          <a:latin typeface="Times New Roman" panose="02020603050405020304" pitchFamily="18" charset="0"/>
                          <a:ea typeface="Times New Roman" panose="02020603050405020304" pitchFamily="18" charset="0"/>
                          <a:cs typeface="Times New Roman" panose="02020603050405020304" pitchFamily="18" charset="0"/>
                        </a:rPr>
                        <a:t>Todo Aeropuerto designado por la Autoridad Aeronáutica en cuyo territorio está situado como puerto de entrada y salida para el tráfico aéreo internacional, donde se llevan a cabo los trámites de aduanas, inmigración, sanidad pública, cuarentena agrícola y procedimientos similares.</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ES" sz="1400" b="1" u="sng" dirty="0">
                          <a:effectLst/>
                          <a:latin typeface="Times New Roman" panose="02020603050405020304" pitchFamily="18" charset="0"/>
                          <a:ea typeface="Times New Roman" panose="02020603050405020304" pitchFamily="18" charset="0"/>
                          <a:cs typeface="Times New Roman" panose="02020603050405020304" pitchFamily="18" charset="0"/>
                        </a:rPr>
                        <a:t>Para Fines Estadísticos (OACI)</a:t>
                      </a:r>
                      <a:r>
                        <a:rPr lang="es-ES" sz="1400" dirty="0">
                          <a:effectLst/>
                          <a:latin typeface="Times New Roman" panose="02020603050405020304" pitchFamily="18" charset="0"/>
                          <a:ea typeface="Times New Roman" panose="02020603050405020304" pitchFamily="18" charset="0"/>
                          <a:cs typeface="Times New Roman" panose="02020603050405020304" pitchFamily="18" charset="0"/>
                        </a:rPr>
                        <a:t>, el término “Aeropuerto(s) internacional(es) principal(es)” de un Estado se refiere a aquellos aeropuertos que tengan un total combinado que ascienda por lo menos al 90% del total del tráfico comercial internacional (regular y no regular) de todos los aeropuertos de ese Estado. Cada Estado determina cuáles son sus aeropuertos internacionales principales por medio de una fórmula de la OACI que tiene en cuenta los criterios de tráfico descritos</a:t>
                      </a:r>
                      <a:r>
                        <a:rPr lang="es-ES"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702465657"/>
              </p:ext>
            </p:extLst>
          </p:nvPr>
        </p:nvGraphicFramePr>
        <p:xfrm>
          <a:off x="6232357" y="2330389"/>
          <a:ext cx="5811253" cy="4445189"/>
        </p:xfrm>
        <a:graphic>
          <a:graphicData uri="http://schemas.openxmlformats.org/drawingml/2006/table">
            <a:tbl>
              <a:tblPr firstRow="1" firstCol="1" lastRow="1" lastCol="1" bandRow="1" bandCol="1"/>
              <a:tblGrid>
                <a:gridCol w="855292"/>
                <a:gridCol w="4955961"/>
              </a:tblGrid>
              <a:tr h="2094070">
                <a:tc>
                  <a:txBody>
                    <a:bodyPr/>
                    <a:lstStyle/>
                    <a:p>
                      <a:pPr>
                        <a:lnSpc>
                          <a:spcPct val="115000"/>
                        </a:lnSpc>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Transporte Aéreo</a:t>
                      </a:r>
                      <a:endParaRPr lang="es-ES" sz="10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s-ES" sz="1000"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011" marR="64011" marT="0" marB="0">
                    <a:lnL>
                      <a:noFill/>
                    </a:lnL>
                    <a:lnR>
                      <a:noFill/>
                    </a:lnR>
                    <a:lnT>
                      <a:noFill/>
                    </a:lnT>
                    <a:lnB>
                      <a:noFill/>
                    </a:lnB>
                  </a:tcPr>
                </a:tc>
                <a:tc>
                  <a:txBody>
                    <a:bodyPr/>
                    <a:lstStyle/>
                    <a:p>
                      <a:pPr algn="just">
                        <a:lnSpc>
                          <a:spcPct val="115000"/>
                        </a:lnSpc>
                        <a:spcAft>
                          <a:spcPts val="0"/>
                        </a:spcAft>
                      </a:pPr>
                      <a:r>
                        <a:rPr lang="es-ES" sz="1400" dirty="0">
                          <a:effectLst/>
                          <a:latin typeface="Times New Roman" panose="02020603050405020304" pitchFamily="18" charset="0"/>
                          <a:ea typeface="Times New Roman" panose="02020603050405020304" pitchFamily="18" charset="0"/>
                          <a:cs typeface="Times New Roman" panose="02020603050405020304" pitchFamily="18" charset="0"/>
                        </a:rPr>
                        <a:t>Es el transporte vía aérea de pasajeros, carga y correos, en el caso particular de este anuario, también de las operaciones de las aeronaves.</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s-ES" sz="1400" dirty="0">
                          <a:effectLst/>
                          <a:latin typeface="Times New Roman" panose="02020603050405020304" pitchFamily="18" charset="0"/>
                          <a:ea typeface="Times New Roman" panose="02020603050405020304" pitchFamily="18" charset="0"/>
                          <a:cs typeface="Times New Roman" panose="02020603050405020304" pitchFamily="18" charset="0"/>
                        </a:rPr>
                        <a:t>Toda la información sobre el </a:t>
                      </a:r>
                      <a:r>
                        <a:rPr lang="es-ES" sz="1400" b="1" dirty="0">
                          <a:effectLst/>
                          <a:latin typeface="Times New Roman" panose="02020603050405020304" pitchFamily="18" charset="0"/>
                          <a:ea typeface="Times New Roman" panose="02020603050405020304" pitchFamily="18" charset="0"/>
                          <a:cs typeface="Times New Roman" panose="02020603050405020304" pitchFamily="18" charset="0"/>
                        </a:rPr>
                        <a:t>transporte aéreo</a:t>
                      </a:r>
                      <a:r>
                        <a:rPr lang="es-ES" sz="1400" dirty="0">
                          <a:effectLst/>
                          <a:latin typeface="Times New Roman" panose="02020603050405020304" pitchFamily="18" charset="0"/>
                          <a:ea typeface="Times New Roman" panose="02020603050405020304" pitchFamily="18" charset="0"/>
                          <a:cs typeface="Times New Roman" panose="02020603050405020304" pitchFamily="18" charset="0"/>
                        </a:rPr>
                        <a:t> contenido en este Anuario se basa en las informaciones proveídas por las fuentes de información internas, como las Gerencias de  Operaciones, Gerencia de Cargas Aéreas, Gerencia de Transito Aéreo,  de los </a:t>
                      </a:r>
                      <a:r>
                        <a:rPr lang="es-ES" sz="1400" b="1" i="1" dirty="0">
                          <a:effectLst/>
                          <a:latin typeface="Times New Roman" panose="02020603050405020304" pitchFamily="18" charset="0"/>
                          <a:ea typeface="Times New Roman" panose="02020603050405020304" pitchFamily="18" charset="0"/>
                          <a:cs typeface="Times New Roman" panose="02020603050405020304" pitchFamily="18" charset="0"/>
                        </a:rPr>
                        <a:t>Aeropuertos </a:t>
                      </a:r>
                      <a:r>
                        <a:rPr lang="es-ES" sz="1400" b="1" i="1" dirty="0" err="1">
                          <a:effectLst/>
                          <a:latin typeface="Times New Roman" panose="02020603050405020304" pitchFamily="18" charset="0"/>
                          <a:ea typeface="Times New Roman" panose="02020603050405020304" pitchFamily="18" charset="0"/>
                          <a:cs typeface="Times New Roman" panose="02020603050405020304" pitchFamily="18" charset="0"/>
                        </a:rPr>
                        <a:t>Int´l</a:t>
                      </a:r>
                      <a:r>
                        <a:rPr lang="es-ES" sz="1400" b="1" i="1" dirty="0">
                          <a:effectLst/>
                          <a:latin typeface="Times New Roman" panose="02020603050405020304" pitchFamily="18" charset="0"/>
                          <a:ea typeface="Times New Roman" panose="02020603050405020304" pitchFamily="18" charset="0"/>
                          <a:cs typeface="Times New Roman" panose="02020603050405020304" pitchFamily="18" charset="0"/>
                        </a:rPr>
                        <a:t> “Silvio </a:t>
                      </a:r>
                      <a:r>
                        <a:rPr lang="es-ES" sz="1400" b="1" i="1" dirty="0" err="1">
                          <a:effectLst/>
                          <a:latin typeface="Times New Roman" panose="02020603050405020304" pitchFamily="18" charset="0"/>
                          <a:ea typeface="Times New Roman" panose="02020603050405020304" pitchFamily="18" charset="0"/>
                          <a:cs typeface="Times New Roman" panose="02020603050405020304" pitchFamily="18" charset="0"/>
                        </a:rPr>
                        <a:t>Pettirossi</a:t>
                      </a:r>
                      <a:r>
                        <a:rPr lang="es-ES" sz="1400" b="1" i="1" dirty="0">
                          <a:effectLst/>
                          <a:latin typeface="Times New Roman" panose="02020603050405020304" pitchFamily="18" charset="0"/>
                          <a:ea typeface="Times New Roman" panose="02020603050405020304" pitchFamily="18" charset="0"/>
                          <a:cs typeface="Times New Roman" panose="02020603050405020304" pitchFamily="18" charset="0"/>
                        </a:rPr>
                        <a:t>” y “Guaraní</a:t>
                      </a:r>
                      <a:r>
                        <a:rPr lang="es-ES"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011" marR="64011" marT="0" marB="0">
                    <a:lnL>
                      <a:noFill/>
                    </a:lnL>
                    <a:lnR>
                      <a:noFill/>
                    </a:lnR>
                    <a:lnT>
                      <a:noFill/>
                    </a:lnT>
                    <a:lnB>
                      <a:noFill/>
                    </a:lnB>
                  </a:tcPr>
                </a:tc>
              </a:tr>
              <a:tr h="2351119">
                <a:tc>
                  <a:txBody>
                    <a:bodyPr/>
                    <a:lstStyle/>
                    <a:p>
                      <a:pPr>
                        <a:lnSpc>
                          <a:spcPct val="115000"/>
                        </a:lnSpc>
                        <a:spcAft>
                          <a:spcPts val="0"/>
                        </a:spcAft>
                      </a:pPr>
                      <a:r>
                        <a:rPr lang="es-ES" sz="1400" b="1" i="1" dirty="0">
                          <a:effectLst/>
                          <a:latin typeface="Arial Narrow" panose="020B0606020202030204" pitchFamily="34" charset="0"/>
                          <a:ea typeface="Times New Roman" panose="02020603050405020304" pitchFamily="18" charset="0"/>
                          <a:cs typeface="Times New Roman" panose="02020603050405020304" pitchFamily="18" charset="0"/>
                        </a:rPr>
                        <a:t> </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s-ES" sz="1200" b="1" dirty="0">
                          <a:effectLst/>
                          <a:latin typeface="Arial Narrow" panose="020B0606020202030204" pitchFamily="34" charset="0"/>
                          <a:ea typeface="Times New Roman" panose="02020603050405020304" pitchFamily="18" charset="0"/>
                          <a:cs typeface="Times New Roman" panose="02020603050405020304" pitchFamily="18" charset="0"/>
                        </a:rPr>
                        <a:t>Estructura </a:t>
                      </a:r>
                      <a:endParaRPr lang="es-ES"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011" marR="64011" marT="0" marB="0">
                    <a:lnL>
                      <a:noFill/>
                    </a:lnL>
                    <a:lnR>
                      <a:noFill/>
                    </a:lnR>
                    <a:lnT>
                      <a:noFill/>
                    </a:lnT>
                    <a:lnB>
                      <a:noFill/>
                    </a:lnB>
                  </a:tcPr>
                </a:tc>
                <a:tc>
                  <a:txBody>
                    <a:bodyPr/>
                    <a:lstStyle/>
                    <a:p>
                      <a:pPr algn="just">
                        <a:lnSpc>
                          <a:spcPct val="115000"/>
                        </a:lnSpc>
                        <a:spcAft>
                          <a:spcPts val="0"/>
                        </a:spcAft>
                      </a:pPr>
                      <a:r>
                        <a:rPr lang="es-ES"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ES" sz="1400" dirty="0">
                          <a:effectLst/>
                          <a:latin typeface="Times New Roman" panose="02020603050405020304" pitchFamily="18" charset="0"/>
                          <a:ea typeface="Times New Roman" panose="02020603050405020304" pitchFamily="18" charset="0"/>
                          <a:cs typeface="Times New Roman" panose="02020603050405020304" pitchFamily="18" charset="0"/>
                        </a:rPr>
                        <a:t>Para lograr una mejor organización de las informaciones, las mismas están definidas en las siguientes variables: </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es-ES"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0"/>
                        </a:spcAft>
                      </a:pPr>
                      <a:r>
                        <a:rPr lang="es-E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1800" b="1" dirty="0" smtClean="0">
                          <a:effectLst/>
                          <a:latin typeface="Times New Roman" panose="02020603050405020304" pitchFamily="18" charset="0"/>
                          <a:ea typeface="Times New Roman" panose="02020603050405020304" pitchFamily="18" charset="0"/>
                          <a:cs typeface="Times New Roman" panose="02020603050405020304" pitchFamily="18" charset="0"/>
                        </a:rPr>
                        <a:t>1-</a:t>
                      </a:r>
                      <a:r>
                        <a:rPr lang="es-ES" sz="1800" b="1"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Movimiento </a:t>
                      </a:r>
                      <a:r>
                        <a:rPr lang="es-ES" sz="1600" b="1" dirty="0">
                          <a:effectLst/>
                          <a:latin typeface="Times New Roman" panose="02020603050405020304" pitchFamily="18" charset="0"/>
                          <a:ea typeface="Times New Roman" panose="02020603050405020304" pitchFamily="18" charset="0"/>
                          <a:cs typeface="Times New Roman" panose="02020603050405020304" pitchFamily="18" charset="0"/>
                        </a:rPr>
                        <a:t>de Aeronaves</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0"/>
                        </a:spcAft>
                      </a:pPr>
                      <a:r>
                        <a:rPr lang="es-ES" sz="1600" b="1"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    2-</a:t>
                      </a:r>
                      <a:r>
                        <a:rPr lang="es-E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1600" b="1" dirty="0">
                          <a:effectLst/>
                          <a:latin typeface="Times New Roman" panose="02020603050405020304" pitchFamily="18" charset="0"/>
                          <a:ea typeface="Times New Roman" panose="02020603050405020304" pitchFamily="18" charset="0"/>
                          <a:cs typeface="Times New Roman" panose="02020603050405020304" pitchFamily="18" charset="0"/>
                        </a:rPr>
                        <a:t>Movimiento  de Cargas </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15000"/>
                        </a:lnSpc>
                        <a:spcAft>
                          <a:spcPts val="0"/>
                        </a:spcAft>
                      </a:pPr>
                      <a:r>
                        <a:rPr lang="es-ES" sz="16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1600" b="1"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3- </a:t>
                      </a:r>
                      <a:r>
                        <a:rPr lang="es-ES" sz="1600" b="1" dirty="0" smtClean="0">
                          <a:effectLst/>
                          <a:latin typeface="Times New Roman" panose="02020603050405020304" pitchFamily="18" charset="0"/>
                          <a:ea typeface="Times New Roman" panose="02020603050405020304" pitchFamily="18" charset="0"/>
                          <a:cs typeface="Times New Roman" panose="02020603050405020304" pitchFamily="18" charset="0"/>
                        </a:rPr>
                        <a:t>Movimiento </a:t>
                      </a:r>
                      <a:r>
                        <a:rPr lang="es-ES" sz="1600" b="1" dirty="0">
                          <a:effectLst/>
                          <a:latin typeface="Times New Roman" panose="02020603050405020304" pitchFamily="18" charset="0"/>
                          <a:ea typeface="Times New Roman" panose="02020603050405020304" pitchFamily="18" charset="0"/>
                          <a:cs typeface="Times New Roman" panose="02020603050405020304" pitchFamily="18" charset="0"/>
                        </a:rPr>
                        <a:t>de Pasajeros</a:t>
                      </a:r>
                      <a:r>
                        <a:rPr lang="es-ES" sz="1600" b="1" dirty="0">
                          <a:effectLst/>
                          <a:latin typeface="Arial Black" panose="020B0A04020102020204" pitchFamily="34" charset="0"/>
                          <a:ea typeface="Times New Roman" panose="02020603050405020304" pitchFamily="18" charset="0"/>
                          <a:cs typeface="Times New Roman" panose="02020603050405020304" pitchFamily="18" charset="0"/>
                        </a:rPr>
                        <a:t> </a:t>
                      </a:r>
                      <a:endParaRPr lang="es-ES"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011" marR="64011" marT="0" marB="0">
                    <a:lnL>
                      <a:noFill/>
                    </a:lnL>
                    <a:lnR>
                      <a:noFill/>
                    </a:lnR>
                    <a:lnT>
                      <a:noFill/>
                    </a:lnT>
                    <a:lnB>
                      <a:noFill/>
                    </a:lnB>
                  </a:tcPr>
                </a:tc>
              </a:tr>
            </a:tbl>
          </a:graphicData>
        </a:graphic>
      </p:graphicFrame>
      <p:sp>
        <p:nvSpPr>
          <p:cNvPr id="10" name="Rectángulo 9"/>
          <p:cNvSpPr/>
          <p:nvPr/>
        </p:nvSpPr>
        <p:spPr>
          <a:xfrm>
            <a:off x="3985270" y="1720285"/>
            <a:ext cx="3555713" cy="461665"/>
          </a:xfrm>
          <a:prstGeom prst="rect">
            <a:avLst/>
          </a:prstGeom>
          <a:noFill/>
        </p:spPr>
        <p:txBody>
          <a:bodyPr wrap="square" lIns="91440" tIns="45720" rIns="91440" bIns="45720">
            <a:spAutoFit/>
          </a:bodyPr>
          <a:lstStyle/>
          <a:p>
            <a:pPr algn="ctr"/>
            <a:r>
              <a:rPr lang="es-ES" sz="2400" b="1" spc="600" dirty="0" smtClean="0">
                <a:ln w="0"/>
                <a:effectLst>
                  <a:outerShdw blurRad="38100" dist="38100" dir="2700000" algn="tl">
                    <a:srgbClr val="000000">
                      <a:alpha val="43137"/>
                    </a:srgbClr>
                  </a:outerShdw>
                  <a:reflection blurRad="6350" stA="53000" endA="300" endPos="35500" dir="5400000" sy="-90000" algn="bl" rotWithShape="0"/>
                </a:effectLst>
              </a:rPr>
              <a:t>DEFINICIONES</a:t>
            </a:r>
            <a:r>
              <a:rPr lang="es-ES" b="1"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rPr>
              <a:t> </a:t>
            </a:r>
            <a:endParaRPr lang="es-ES"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endParaRPr>
          </a:p>
        </p:txBody>
      </p:sp>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362" y="1227872"/>
            <a:ext cx="1908156" cy="1908156"/>
          </a:xfrm>
          <a:prstGeom prst="rect">
            <a:avLst/>
          </a:prstGeom>
        </p:spPr>
      </p:pic>
    </p:spTree>
    <p:extLst>
      <p:ext uri="{BB962C8B-B14F-4D97-AF65-F5344CB8AC3E}">
        <p14:creationId xmlns:p14="http://schemas.microsoft.com/office/powerpoint/2010/main" val="1383743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6534" y="4697842"/>
            <a:ext cx="3439540" cy="2288857"/>
          </a:xfrm>
          <a:prstGeom prst="rect">
            <a:avLst/>
          </a:prstGeom>
          <a:ln>
            <a:noFill/>
          </a:ln>
          <a:effectLst>
            <a:softEdge rad="112500"/>
          </a:effectLst>
        </p:spPr>
      </p:pic>
      <p:sp>
        <p:nvSpPr>
          <p:cNvPr id="11" name="Rectángulo 10"/>
          <p:cNvSpPr/>
          <p:nvPr/>
        </p:nvSpPr>
        <p:spPr>
          <a:xfrm>
            <a:off x="225082" y="1920007"/>
            <a:ext cx="7385538" cy="4812600"/>
          </a:xfrm>
          <a:prstGeom prst="rect">
            <a:avLst/>
          </a:prstGeom>
        </p:spPr>
        <p:txBody>
          <a:bodyPr wrap="square">
            <a:spAutoFit/>
          </a:bodyPr>
          <a:lstStyle/>
          <a:p>
            <a:pPr>
              <a:lnSpc>
                <a:spcPct val="150000"/>
              </a:lnSpc>
              <a:spcAft>
                <a:spcPts val="800"/>
              </a:spcAft>
            </a:pPr>
            <a:r>
              <a:rPr lang="es-ES" sz="1100" b="1" dirty="0" smtClean="0">
                <a:latin typeface="Arial" panose="020B0604020202020204" pitchFamily="34" charset="0"/>
                <a:ea typeface="Times New Roman" panose="02020603050405020304" pitchFamily="18" charset="0"/>
                <a:cs typeface="Times New Roman" panose="02020603050405020304" pitchFamily="18" charset="0"/>
              </a:rPr>
              <a:t>1- MOVIMIENTO </a:t>
            </a:r>
            <a:r>
              <a:rPr lang="es-ES" sz="1100" b="1" dirty="0">
                <a:latin typeface="Arial" panose="020B0604020202020204" pitchFamily="34" charset="0"/>
                <a:ea typeface="Times New Roman" panose="02020603050405020304" pitchFamily="18" charset="0"/>
                <a:cs typeface="Times New Roman" panose="02020603050405020304" pitchFamily="18" charset="0"/>
              </a:rPr>
              <a:t>DE AERONAVES</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1.1 - Movimiento de Aeronaves Clasificados por Aeropuerto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1.2 – Movimiento de Aeronaves Clasificados en vuelos Nacionales e Internacionales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1.3 - Movimiento Total de Aeronaves Clasificados por llegadas y salidas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1.4 - Movimiento de Aeronaves Clasificados en Nacionales e Internacionales </a:t>
            </a:r>
            <a:r>
              <a:rPr lang="es-ES" sz="900" dirty="0" smtClean="0">
                <a:latin typeface="Arial" panose="020B0604020202020204" pitchFamily="34" charset="0"/>
                <a:ea typeface="Times New Roman" panose="02020603050405020304" pitchFamily="18" charset="0"/>
                <a:cs typeface="Times New Roman" panose="02020603050405020304" pitchFamily="18" charset="0"/>
              </a:rPr>
              <a:t>Y </a:t>
            </a:r>
            <a:r>
              <a:rPr lang="es-ES" sz="900" dirty="0">
                <a:latin typeface="Arial" panose="020B0604020202020204" pitchFamily="34" charset="0"/>
                <a:ea typeface="Times New Roman" panose="02020603050405020304" pitchFamily="18" charset="0"/>
                <a:cs typeface="Times New Roman" panose="02020603050405020304" pitchFamily="18" charset="0"/>
              </a:rPr>
              <a:t>Llegadas y </a:t>
            </a:r>
            <a:r>
              <a:rPr lang="es-ES" sz="900" dirty="0" smtClean="0">
                <a:latin typeface="Arial" panose="020B0604020202020204" pitchFamily="34" charset="0"/>
                <a:ea typeface="Times New Roman" panose="02020603050405020304" pitchFamily="18" charset="0"/>
                <a:cs typeface="Times New Roman" panose="02020603050405020304" pitchFamily="18" charset="0"/>
              </a:rPr>
              <a:t>Salidas</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1.5 - Llegadas y Salidas Clasificadas por Rango Horario – Silvio </a:t>
            </a:r>
            <a:r>
              <a:rPr lang="es-ES" sz="900" dirty="0" err="1">
                <a:latin typeface="Arial" panose="020B0604020202020204" pitchFamily="34" charset="0"/>
                <a:ea typeface="Times New Roman" panose="02020603050405020304" pitchFamily="18" charset="0"/>
                <a:cs typeface="Times New Roman" panose="02020603050405020304" pitchFamily="18" charset="0"/>
              </a:rPr>
              <a:t>Pettirossi</a:t>
            </a:r>
            <a:r>
              <a:rPr lang="es-ES" sz="900" dirty="0">
                <a:latin typeface="Arial" panose="020B0604020202020204" pitchFamily="34" charset="0"/>
                <a:ea typeface="Times New Roman" panose="02020603050405020304" pitchFamily="18" charset="0"/>
                <a:cs typeface="Times New Roman" panose="02020603050405020304" pitchFamily="18" charset="0"/>
              </a:rPr>
              <a:t>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1.6 - Llegadas y Salidas Clasificadas por Rango Horario – Guaraní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1.7 - Movimiento de Aeronaves clasificado por Tipos de Movimientos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1.8 - Movimiento de Aeronaves por Rango Horario y Tipos de Movimientos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1.9 - Movimiento de Aeronaves clasificado por Compañías Aéreas regulares (S.P.)</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1.10 - Tipo de Aeronaves operadas por las Compañías Aéreas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1100" b="1" dirty="0" smtClean="0">
                <a:latin typeface="Arial" panose="020B0604020202020204" pitchFamily="34" charset="0"/>
                <a:ea typeface="Times New Roman" panose="02020603050405020304" pitchFamily="18" charset="0"/>
                <a:cs typeface="Times New Roman" panose="02020603050405020304" pitchFamily="18" charset="0"/>
              </a:rPr>
              <a:t>2- MOVIMIENTO </a:t>
            </a:r>
            <a:r>
              <a:rPr lang="es-ES" sz="1100" b="1" dirty="0">
                <a:latin typeface="Arial" panose="020B0604020202020204" pitchFamily="34" charset="0"/>
                <a:ea typeface="Times New Roman" panose="02020603050405020304" pitchFamily="18" charset="0"/>
                <a:cs typeface="Times New Roman" panose="02020603050405020304" pitchFamily="18" charset="0"/>
              </a:rPr>
              <a:t>DE CARGAS</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2.1 - Movimiento de Cargas (Kilos) Importaciones / Exportaciones – Guaraní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2.2 - Movimiento de Cargas (Kilos) </a:t>
            </a:r>
            <a:r>
              <a:rPr lang="es-ES" sz="900" dirty="0" err="1">
                <a:latin typeface="Arial" panose="020B0604020202020204" pitchFamily="34" charset="0"/>
                <a:ea typeface="Times New Roman" panose="02020603050405020304" pitchFamily="18" charset="0"/>
                <a:cs typeface="Times New Roman" panose="02020603050405020304" pitchFamily="18" charset="0"/>
              </a:rPr>
              <a:t>Import</a:t>
            </a:r>
            <a:r>
              <a:rPr lang="es-ES" sz="900" dirty="0">
                <a:latin typeface="Arial" panose="020B0604020202020204" pitchFamily="34" charset="0"/>
                <a:ea typeface="Times New Roman" panose="02020603050405020304" pitchFamily="18" charset="0"/>
                <a:cs typeface="Times New Roman" panose="02020603050405020304" pitchFamily="18" charset="0"/>
              </a:rPr>
              <a:t>. / </a:t>
            </a:r>
            <a:r>
              <a:rPr lang="es-ES" sz="900" dirty="0" err="1">
                <a:latin typeface="Arial" panose="020B0604020202020204" pitchFamily="34" charset="0"/>
                <a:ea typeface="Times New Roman" panose="02020603050405020304" pitchFamily="18" charset="0"/>
                <a:cs typeface="Times New Roman" panose="02020603050405020304" pitchFamily="18" charset="0"/>
              </a:rPr>
              <a:t>Export</a:t>
            </a:r>
            <a:r>
              <a:rPr lang="es-ES" sz="900" dirty="0">
                <a:latin typeface="Arial" panose="020B0604020202020204" pitchFamily="34" charset="0"/>
                <a:ea typeface="Times New Roman" panose="02020603050405020304" pitchFamily="18" charset="0"/>
                <a:cs typeface="Times New Roman" panose="02020603050405020304" pitchFamily="18" charset="0"/>
              </a:rPr>
              <a:t>. – Silvio </a:t>
            </a:r>
            <a:r>
              <a:rPr lang="es-ES" sz="900" dirty="0" err="1">
                <a:latin typeface="Arial" panose="020B0604020202020204" pitchFamily="34" charset="0"/>
                <a:ea typeface="Times New Roman" panose="02020603050405020304" pitchFamily="18" charset="0"/>
                <a:cs typeface="Times New Roman" panose="02020603050405020304" pitchFamily="18" charset="0"/>
              </a:rPr>
              <a:t>PettirossI</a:t>
            </a:r>
            <a:r>
              <a:rPr lang="es-ES" sz="900" dirty="0">
                <a:latin typeface="Arial" panose="020B0604020202020204" pitchFamily="34" charset="0"/>
                <a:ea typeface="Times New Roman" panose="02020603050405020304" pitchFamily="18" charset="0"/>
                <a:cs typeface="Times New Roman" panose="02020603050405020304" pitchFamily="18" charset="0"/>
              </a:rPr>
              <a:t>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2.3 - Movimiento de Cargas por Aeropuerto y Modalidad de </a:t>
            </a:r>
            <a:r>
              <a:rPr lang="es-ES" sz="900" dirty="0" err="1">
                <a:latin typeface="Arial" panose="020B0604020202020204" pitchFamily="34" charset="0"/>
                <a:ea typeface="Times New Roman" panose="02020603050405020304" pitchFamily="18" charset="0"/>
                <a:cs typeface="Times New Roman" panose="02020603050405020304" pitchFamily="18" charset="0"/>
              </a:rPr>
              <a:t>Import</a:t>
            </a:r>
            <a:r>
              <a:rPr lang="es-ES" sz="900" dirty="0">
                <a:latin typeface="Arial" panose="020B0604020202020204" pitchFamily="34" charset="0"/>
                <a:ea typeface="Times New Roman" panose="02020603050405020304" pitchFamily="18" charset="0"/>
                <a:cs typeface="Times New Roman" panose="02020603050405020304" pitchFamily="18" charset="0"/>
              </a:rPr>
              <a:t> y </a:t>
            </a:r>
            <a:r>
              <a:rPr lang="es-ES" sz="900" dirty="0" err="1">
                <a:latin typeface="Arial" panose="020B0604020202020204" pitchFamily="34" charset="0"/>
                <a:ea typeface="Times New Roman" panose="02020603050405020304" pitchFamily="18" charset="0"/>
                <a:cs typeface="Times New Roman" panose="02020603050405020304" pitchFamily="18" charset="0"/>
              </a:rPr>
              <a:t>Export</a:t>
            </a:r>
            <a:r>
              <a:rPr lang="es-ES" sz="900" dirty="0">
                <a:latin typeface="Arial" panose="020B0604020202020204" pitchFamily="34" charset="0"/>
                <a:ea typeface="Times New Roman" panose="02020603050405020304" pitchFamily="18" charset="0"/>
                <a:cs typeface="Times New Roman" panose="02020603050405020304" pitchFamily="18" charset="0"/>
              </a:rPr>
              <a:t>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2.4 - Movimiento de Cargas clasificado por Compañía Operadora – Guaraní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2.5 - Movimiento de Cargas por País Origen y Destino – Guaraní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r>
              <a:rPr lang="es-ES" sz="900" dirty="0">
                <a:latin typeface="Arial" panose="020B0604020202020204" pitchFamily="34" charset="0"/>
                <a:ea typeface="Times New Roman" panose="02020603050405020304" pitchFamily="18" charset="0"/>
              </a:rPr>
              <a:t>CUADRO 2.6 - Movimiento de Cargas por días de operación – Guaraní	</a:t>
            </a:r>
            <a:endParaRPr lang="es-ES" sz="1600" dirty="0"/>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01621" y="3328749"/>
            <a:ext cx="2466975" cy="1847850"/>
          </a:xfrm>
          <a:prstGeom prst="rect">
            <a:avLst/>
          </a:prstGeom>
        </p:spPr>
      </p:pic>
      <p:pic>
        <p:nvPicPr>
          <p:cNvPr id="3" name="1 Imagen">
            <a:extLst>
              <a:ext uri="{FF2B5EF4-FFF2-40B4-BE49-F238E27FC236}">
                <a16:creationI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xdr="http://schemas.openxmlformats.org/drawingml/2006/spreadsheetDrawing" xmlns:o="urn:schemas-microsoft-com:office:office" xmlns:v="urn:schemas-microsoft-com:vml" xmlns:w10="urn:schemas-microsoft-com:office:word" xmlns:w="http://schemas.openxmlformats.org/wordprocessingml/2006/main" xmlns="" xmlns:a16="http://schemas.microsoft.com/office/drawing/2014/main" xmlns:lc="http://schemas.openxmlformats.org/drawingml/2006/lockedCanvas" id="{00000000-0008-0000-0200-000005000000}"/>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552176" y="39833"/>
            <a:ext cx="6605891" cy="768178"/>
          </a:xfrm>
          <a:prstGeom prst="rect">
            <a:avLst/>
          </a:prstGeom>
          <a:noFill/>
          <a:extLst/>
        </p:spPr>
      </p:pic>
      <p:sp>
        <p:nvSpPr>
          <p:cNvPr id="4" name="Rectángulo 3"/>
          <p:cNvSpPr/>
          <p:nvPr/>
        </p:nvSpPr>
        <p:spPr>
          <a:xfrm>
            <a:off x="2552176" y="630677"/>
            <a:ext cx="6315075" cy="738664"/>
          </a:xfrm>
          <a:prstGeom prst="rect">
            <a:avLst/>
          </a:prstGeom>
          <a:noFill/>
        </p:spPr>
        <p:txBody>
          <a:bodyPr wrap="square" lIns="91440" tIns="45720" rIns="91440" bIns="45720">
            <a:spAutoFit/>
            <a:scene3d>
              <a:camera prst="orthographicFront"/>
              <a:lightRig rig="threePt" dir="t"/>
            </a:scene3d>
            <a:sp3d extrusionH="57150">
              <a:bevelT w="38100" h="38100" prst="relaxedInset"/>
            </a:sp3d>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SUB DIRECCION DE TRANSPORTE AEREO</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Gerencia de Estudios </a:t>
            </a:r>
            <a:r>
              <a:rPr kumimoji="0" lang="es-ES" sz="1200" b="1" i="0" u="none" strike="noStrike" kern="0" cap="none" spc="0" normalizeH="0" baseline="0" noProof="0" dirty="0" smtClean="0">
                <a:ln w="0"/>
                <a:solidFill>
                  <a:sysClr val="windowText" lastClr="000000"/>
                </a:solidFill>
                <a:effectLst/>
                <a:uLnTx/>
                <a:uFillTx/>
                <a:latin typeface="Arial Rounded MT Bold" panose="020F0704030504030204" pitchFamily="34" charset="0"/>
                <a:ea typeface="+mn-ea"/>
                <a:cs typeface="+mn-cs"/>
              </a:rPr>
              <a:t>Económicos </a:t>
            </a:r>
            <a:endPar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600" b="1" i="0" u="none" strike="noStrike" kern="0" cap="none" spc="0" normalizeH="0" baseline="0" noProof="0" dirty="0">
              <a:ln w="0"/>
              <a:solidFill>
                <a:sysClr val="windowText" lastClr="000000"/>
              </a:solidFill>
              <a:effectLst/>
              <a:uLnTx/>
              <a:uFillTx/>
              <a:latin typeface="Arial Narrow" panose="020B0606020202030204" pitchFamily="34" charset="0"/>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Departamento de </a:t>
            </a:r>
            <a:r>
              <a:rPr kumimoji="0" lang="es-ES" sz="1200" b="1" i="0" u="none" strike="noStrike" kern="0" cap="none" spc="0" normalizeH="0" baseline="0" noProof="0" dirty="0" smtClean="0">
                <a:ln w="0"/>
                <a:solidFill>
                  <a:sysClr val="windowText" lastClr="000000"/>
                </a:solidFill>
                <a:effectLst/>
                <a:uLnTx/>
                <a:uFillTx/>
                <a:latin typeface="Arial Rounded MT Bold" panose="020F0704030504030204" pitchFamily="34" charset="0"/>
                <a:ea typeface="+mn-ea"/>
                <a:cs typeface="+mn-cs"/>
              </a:rPr>
              <a:t>Estadísticas </a:t>
            </a:r>
            <a:r>
              <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de </a:t>
            </a:r>
            <a:r>
              <a:rPr kumimoji="0" lang="es-ES" sz="1200" b="1" i="0" u="none" strike="noStrike" kern="0" cap="none" spc="0" normalizeH="0" baseline="0" noProof="0" dirty="0" smtClean="0">
                <a:ln w="0"/>
                <a:solidFill>
                  <a:sysClr val="windowText" lastClr="000000"/>
                </a:solidFill>
                <a:effectLst/>
                <a:uLnTx/>
                <a:uFillTx/>
                <a:latin typeface="Arial Rounded MT Bold" panose="020F0704030504030204" pitchFamily="34" charset="0"/>
                <a:ea typeface="+mn-ea"/>
                <a:cs typeface="+mn-cs"/>
              </a:rPr>
              <a:t>Aviación </a:t>
            </a:r>
            <a:r>
              <a:rPr kumimoji="0" lang="es-ES" sz="1200" b="1" i="0" u="none" strike="noStrike" kern="0" cap="none" spc="0" normalizeH="0" baseline="0" noProof="0" dirty="0">
                <a:ln w="0"/>
                <a:solidFill>
                  <a:sysClr val="windowText" lastClr="000000"/>
                </a:solidFill>
                <a:effectLst/>
                <a:uLnTx/>
                <a:uFillTx/>
                <a:latin typeface="Arial Rounded MT Bold" panose="020F0704030504030204" pitchFamily="34" charset="0"/>
                <a:ea typeface="+mn-ea"/>
                <a:cs typeface="+mn-cs"/>
              </a:rPr>
              <a:t>Civil </a:t>
            </a:r>
          </a:p>
        </p:txBody>
      </p:sp>
      <p:sp>
        <p:nvSpPr>
          <p:cNvPr id="12" name="Rectángulo 11"/>
          <p:cNvSpPr/>
          <p:nvPr/>
        </p:nvSpPr>
        <p:spPr>
          <a:xfrm>
            <a:off x="3985270" y="1410789"/>
            <a:ext cx="3555713" cy="400110"/>
          </a:xfrm>
          <a:prstGeom prst="rect">
            <a:avLst/>
          </a:prstGeom>
          <a:noFill/>
        </p:spPr>
        <p:txBody>
          <a:bodyPr wrap="square" lIns="91440" tIns="45720" rIns="91440" bIns="45720">
            <a:spAutoFit/>
          </a:bodyPr>
          <a:lstStyle/>
          <a:p>
            <a:pPr algn="ctr"/>
            <a:r>
              <a:rPr lang="es-ES" sz="2000" b="1" spc="600" dirty="0" smtClean="0">
                <a:ln w="0"/>
                <a:effectLst>
                  <a:outerShdw blurRad="38100" dist="38100" dir="2700000" algn="tl">
                    <a:srgbClr val="000000">
                      <a:alpha val="43137"/>
                    </a:srgbClr>
                  </a:outerShdw>
                  <a:reflection blurRad="6350" stA="53000" endA="300" endPos="35500" dir="5400000" sy="-90000" algn="bl" rotWithShape="0"/>
                </a:effectLst>
              </a:rPr>
              <a:t>INDICE</a:t>
            </a:r>
            <a:r>
              <a:rPr lang="es-ES" sz="1600" b="1"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rPr>
              <a:t> </a:t>
            </a:r>
            <a:endParaRPr lang="es-ES" sz="16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38100" dir="2700000" algn="tl">
                  <a:srgbClr val="000000">
                    <a:alpha val="43137"/>
                  </a:srgbClr>
                </a:outerShdw>
                <a:reflection blurRad="6350" stA="53000" endA="300" endPos="35500" dir="5400000" sy="-90000" algn="bl" rotWithShape="0"/>
              </a:effectLst>
            </a:endParaRPr>
          </a:p>
        </p:txBody>
      </p:sp>
      <p:sp>
        <p:nvSpPr>
          <p:cNvPr id="13" name="Rectángulo 12"/>
          <p:cNvSpPr/>
          <p:nvPr/>
        </p:nvSpPr>
        <p:spPr>
          <a:xfrm>
            <a:off x="6336630" y="1920007"/>
            <a:ext cx="5642873" cy="4070858"/>
          </a:xfrm>
          <a:prstGeom prst="rect">
            <a:avLst/>
          </a:prstGeom>
        </p:spPr>
        <p:txBody>
          <a:bodyPr wrap="square">
            <a:spAutoFit/>
          </a:bodyPr>
          <a:lstStyle/>
          <a:p>
            <a:pPr>
              <a:lnSpc>
                <a:spcPct val="115000"/>
              </a:lnSpc>
              <a:spcAft>
                <a:spcPts val="800"/>
              </a:spcAft>
            </a:pPr>
            <a:r>
              <a:rPr lang="es-ES" sz="1100" b="1" dirty="0" smtClean="0">
                <a:latin typeface="Arial" panose="020B0604020202020204" pitchFamily="34" charset="0"/>
                <a:ea typeface="Times New Roman" panose="02020603050405020304" pitchFamily="18" charset="0"/>
                <a:cs typeface="Times New Roman" panose="02020603050405020304" pitchFamily="18" charset="0"/>
              </a:rPr>
              <a:t>3- MOVIMIENTO </a:t>
            </a:r>
            <a:r>
              <a:rPr lang="es-ES" sz="1100" b="1" dirty="0">
                <a:latin typeface="Arial" panose="020B0604020202020204" pitchFamily="34" charset="0"/>
                <a:ea typeface="Times New Roman" panose="02020603050405020304" pitchFamily="18" charset="0"/>
                <a:cs typeface="Times New Roman" panose="02020603050405020304" pitchFamily="18" charset="0"/>
              </a:rPr>
              <a:t>DE PASAJEROS</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3.1 - Movimiento de Pasajeros por Aeropuerto y tipo de Movimiento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3.2 - Movimiento de Pasajeros vuelos Regulares por Aeropuerto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3.3 - Movimiento de Pasajeros clasificado por llegadas y salidas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3.4 - Movimiento de Pasajeros Nacionales e Internacionales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3.5 - Movimiento de pasajeros vuelos regulares por Compañías Operadoras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3.6 - Movimiento de pasajeros vuelos regulares por Aeropuerto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3.7 - Movimiento de Pasajeros por Rango Horario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3.8 - Movimiento de Pasajeros Llegadas / Salidas por Rango Horario 	</a:t>
            </a:r>
            <a:endParaRPr lang="es-ES" sz="900" dirty="0" smtClean="0">
              <a:latin typeface="Arial" panose="020B060402020202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smtClean="0">
                <a:latin typeface="Arial" panose="020B0604020202020204" pitchFamily="34" charset="0"/>
                <a:ea typeface="Times New Roman" panose="02020603050405020304" pitchFamily="18" charset="0"/>
                <a:cs typeface="Times New Roman" panose="02020603050405020304" pitchFamily="18" charset="0"/>
              </a:rPr>
              <a:t>CUADRO </a:t>
            </a:r>
            <a:r>
              <a:rPr lang="es-ES" sz="900" dirty="0">
                <a:latin typeface="Arial" panose="020B0604020202020204" pitchFamily="34" charset="0"/>
                <a:ea typeface="Times New Roman" panose="02020603050405020304" pitchFamily="18" charset="0"/>
                <a:cs typeface="Times New Roman" panose="02020603050405020304" pitchFamily="18" charset="0"/>
              </a:rPr>
              <a:t>3.9 - Utilización de Magas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3.10 - Utilización de Mangas clasificados por Rango Horario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3.11 - Movimiento de Pasajeros por Compañías y utilización de mangas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3.12 - Utilización de mangas por movimiento nacional e internacional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800"/>
              </a:spcAft>
            </a:pPr>
            <a:r>
              <a:rPr lang="es-ES" sz="900" dirty="0">
                <a:latin typeface="Arial" panose="020B0604020202020204" pitchFamily="34" charset="0"/>
                <a:ea typeface="Times New Roman" panose="02020603050405020304" pitchFamily="18" charset="0"/>
                <a:cs typeface="Times New Roman" panose="02020603050405020304" pitchFamily="18" charset="0"/>
              </a:rPr>
              <a:t>CUADRO 3.13 - Origen/Destino de Pasajeros clasificado por aeropuerto	</a:t>
            </a:r>
            <a:endParaRPr lang="es-ES" sz="1000" dirty="0">
              <a:latin typeface="Calibri" panose="020F0502020204030204" pitchFamily="34" charset="0"/>
              <a:ea typeface="Times New Roman" panose="02020603050405020304" pitchFamily="18" charset="0"/>
              <a:cs typeface="Times New Roman" panose="02020603050405020304" pitchFamily="18" charset="0"/>
            </a:endParaRPr>
          </a:p>
          <a:p>
            <a:r>
              <a:rPr lang="es-ES" sz="900" dirty="0">
                <a:latin typeface="Arial" panose="020B0604020202020204" pitchFamily="34" charset="0"/>
                <a:ea typeface="Times New Roman" panose="02020603050405020304" pitchFamily="18" charset="0"/>
              </a:rPr>
              <a:t>CUADRO 3.14 - Origen/Destino de Pasajeros clasificado por países 			</a:t>
            </a:r>
            <a:endParaRPr lang="es-ES" sz="1600" dirty="0"/>
          </a:p>
        </p:txBody>
      </p:sp>
      <p:pic>
        <p:nvPicPr>
          <p:cNvPr id="14" name="Imagen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5082" y="384109"/>
            <a:ext cx="2557384" cy="2557384"/>
          </a:xfrm>
          <a:prstGeom prst="rect">
            <a:avLst/>
          </a:prstGeom>
        </p:spPr>
      </p:pic>
    </p:spTree>
    <p:extLst>
      <p:ext uri="{BB962C8B-B14F-4D97-AF65-F5344CB8AC3E}">
        <p14:creationId xmlns:p14="http://schemas.microsoft.com/office/powerpoint/2010/main" val="1966683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TotalTime>
  <Words>317</Words>
  <Application>Microsoft Office PowerPoint</Application>
  <PresentationFormat>Panorámica</PresentationFormat>
  <Paragraphs>72</Paragraphs>
  <Slides>4</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vt:i4>
      </vt:variant>
    </vt:vector>
  </HeadingPairs>
  <TitlesOfParts>
    <vt:vector size="12" baseType="lpstr">
      <vt:lpstr>Arial</vt:lpstr>
      <vt:lpstr>Arial Black</vt:lpstr>
      <vt:lpstr>Arial Narrow</vt:lpstr>
      <vt:lpstr>Arial Rounded MT Bold</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 Franco Muñoz</dc:creator>
  <cp:lastModifiedBy>Ana Franco Muñoz</cp:lastModifiedBy>
  <cp:revision>19</cp:revision>
  <dcterms:created xsi:type="dcterms:W3CDTF">2023-05-16T13:44:18Z</dcterms:created>
  <dcterms:modified xsi:type="dcterms:W3CDTF">2023-05-18T18:28:39Z</dcterms:modified>
</cp:coreProperties>
</file>